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bd4babc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bd4babc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902073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902073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bd4babc7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d4babc7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941e91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941e91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941e91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941e91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a941e91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a941e91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941e91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941e91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bd4babc7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bd4babc7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bd4babc7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bd4babc7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bd4babc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bd4babc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bd4babc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bd4babc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bd4babc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bd4babc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bd4babc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bd4babc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bd4babc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bd4babc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a7a239f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a7a239f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bd4babc7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bd4babc7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bd4babc7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bd4babc7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hyperlink" Target="http://127.0.0.1:805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about:bla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CSE583 Presentation Summary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1"/>
                </a:solidFill>
              </a:rPr>
              <a:t>Xiaojing Xia</a:t>
            </a:r>
            <a:endParaRPr sz="1400">
              <a:solidFill>
                <a:schemeClr val="dk1"/>
              </a:solidFill>
            </a:endParaRPr>
          </a:p>
          <a:p>
            <a:pPr indent="0" lvl="0" marL="0" rtl="0" algn="ctr">
              <a:spcBef>
                <a:spcPts val="0"/>
              </a:spcBef>
              <a:spcAft>
                <a:spcPts val="0"/>
              </a:spcAft>
              <a:buClr>
                <a:schemeClr val="dk1"/>
              </a:buClr>
              <a:buSzPts val="1100"/>
              <a:buFont typeface="Arial"/>
              <a:buNone/>
            </a:pPr>
            <a:r>
              <a:rPr lang="en" sz="1400">
                <a:solidFill>
                  <a:schemeClr val="dk1"/>
                </a:solidFill>
              </a:rPr>
              <a:t>Nicolas Cardozo</a:t>
            </a:r>
            <a:endParaRPr sz="1400">
              <a:solidFill>
                <a:schemeClr val="dk1"/>
              </a:solidFill>
            </a:endParaRPr>
          </a:p>
          <a:p>
            <a:pPr indent="0" lvl="0" marL="0" rtl="0" algn="ctr">
              <a:spcBef>
                <a:spcPts val="0"/>
              </a:spcBef>
              <a:spcAft>
                <a:spcPts val="0"/>
              </a:spcAft>
              <a:buClr>
                <a:schemeClr val="dk1"/>
              </a:buClr>
              <a:buSzPts val="1100"/>
              <a:buFont typeface="Arial"/>
              <a:buNone/>
            </a:pPr>
            <a:r>
              <a:rPr lang="en" sz="1400">
                <a:solidFill>
                  <a:schemeClr val="dk1"/>
                </a:solidFill>
              </a:rPr>
              <a:t>Runbang Tang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05450" y="9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Use Case 1</a:t>
            </a:r>
            <a:endParaRPr/>
          </a:p>
          <a:p>
            <a:pPr indent="0" lvl="0" marL="0" rtl="0" algn="l">
              <a:spcBef>
                <a:spcPts val="0"/>
              </a:spcBef>
              <a:spcAft>
                <a:spcPts val="0"/>
              </a:spcAft>
              <a:buNone/>
            </a:pPr>
            <a:r>
              <a:rPr lang="en" sz="2000"/>
              <a:t>Seattle 911 calls visualization - Plotly Dash</a:t>
            </a:r>
            <a:endParaRPr sz="2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6" name="Google Shape;126;p22"/>
          <p:cNvPicPr preferRelativeResize="0"/>
          <p:nvPr/>
        </p:nvPicPr>
        <p:blipFill>
          <a:blip r:embed="rId3">
            <a:alphaModFix/>
          </a:blip>
          <a:stretch>
            <a:fillRect/>
          </a:stretch>
        </p:blipFill>
        <p:spPr>
          <a:xfrm>
            <a:off x="152400" y="1170125"/>
            <a:ext cx="8826701" cy="3699275"/>
          </a:xfrm>
          <a:prstGeom prst="rect">
            <a:avLst/>
          </a:prstGeom>
          <a:noFill/>
          <a:ln>
            <a:noFill/>
          </a:ln>
        </p:spPr>
      </p:pic>
      <p:pic>
        <p:nvPicPr>
          <p:cNvPr id="127" name="Google Shape;127;p22"/>
          <p:cNvPicPr preferRelativeResize="0"/>
          <p:nvPr/>
        </p:nvPicPr>
        <p:blipFill>
          <a:blip r:embed="rId4">
            <a:alphaModFix/>
          </a:blip>
          <a:stretch>
            <a:fillRect/>
          </a:stretch>
        </p:blipFill>
        <p:spPr>
          <a:xfrm>
            <a:off x="6795750" y="98675"/>
            <a:ext cx="2348251" cy="1835500"/>
          </a:xfrm>
          <a:prstGeom prst="rect">
            <a:avLst/>
          </a:prstGeom>
          <a:noFill/>
          <a:ln>
            <a:noFill/>
          </a:ln>
        </p:spPr>
      </p:pic>
      <p:sp>
        <p:nvSpPr>
          <p:cNvPr id="128" name="Google Shape;128;p22"/>
          <p:cNvSpPr txBox="1"/>
          <p:nvPr/>
        </p:nvSpPr>
        <p:spPr>
          <a:xfrm>
            <a:off x="4700975" y="2285400"/>
            <a:ext cx="378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06784"/>
                </a:solidFill>
                <a:highlight>
                  <a:srgbClr val="FFFFFF"/>
                </a:highlight>
              </a:rPr>
              <a:t>D</a:t>
            </a:r>
            <a:r>
              <a:rPr lang="en" sz="1300">
                <a:solidFill>
                  <a:srgbClr val="506784"/>
                </a:solidFill>
                <a:highlight>
                  <a:srgbClr val="FFFFFF"/>
                </a:highlight>
              </a:rPr>
              <a:t>ynamically update properties (Year, Month, Call Type) through callback functions</a:t>
            </a:r>
            <a:endParaRPr/>
          </a:p>
        </p:txBody>
      </p:sp>
      <p:sp>
        <p:nvSpPr>
          <p:cNvPr id="129" name="Google Shape;129;p22"/>
          <p:cNvSpPr txBox="1"/>
          <p:nvPr/>
        </p:nvSpPr>
        <p:spPr>
          <a:xfrm>
            <a:off x="4878350" y="1519763"/>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http://127.0.0.1:8050/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data analysis - basic point pattern analysis </a:t>
            </a:r>
            <a:endParaRPr/>
          </a:p>
        </p:txBody>
      </p:sp>
      <p:sp>
        <p:nvSpPr>
          <p:cNvPr id="135" name="Google Shape;135;p23"/>
          <p:cNvSpPr txBox="1"/>
          <p:nvPr/>
        </p:nvSpPr>
        <p:spPr>
          <a:xfrm>
            <a:off x="380275" y="1261825"/>
            <a:ext cx="40377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FFFFF"/>
                </a:highlight>
              </a:rPr>
              <a:t>A very basic form of point pattern analysis involves summary statistics such as the </a:t>
            </a:r>
            <a:r>
              <a:rPr b="1" lang="en">
                <a:solidFill>
                  <a:srgbClr val="333333"/>
                </a:solidFill>
                <a:highlight>
                  <a:srgbClr val="FFFFFF"/>
                </a:highlight>
              </a:rPr>
              <a:t>mean center</a:t>
            </a:r>
            <a:r>
              <a:rPr lang="en">
                <a:solidFill>
                  <a:srgbClr val="333333"/>
                </a:solidFill>
                <a:highlight>
                  <a:srgbClr val="FFFFFF"/>
                </a:highlight>
              </a:rPr>
              <a:t>, </a:t>
            </a:r>
            <a:r>
              <a:rPr b="1" lang="en">
                <a:solidFill>
                  <a:srgbClr val="333333"/>
                </a:solidFill>
                <a:highlight>
                  <a:srgbClr val="FFFFFF"/>
                </a:highlight>
              </a:rPr>
              <a:t>standard distance</a:t>
            </a:r>
            <a:r>
              <a:rPr lang="en">
                <a:solidFill>
                  <a:srgbClr val="333333"/>
                </a:solidFill>
                <a:highlight>
                  <a:srgbClr val="FFFFFF"/>
                </a:highlight>
              </a:rPr>
              <a:t> and </a:t>
            </a:r>
            <a:r>
              <a:rPr b="1" lang="en">
                <a:solidFill>
                  <a:srgbClr val="333333"/>
                </a:solidFill>
                <a:highlight>
                  <a:srgbClr val="FFFFFF"/>
                </a:highlight>
              </a:rPr>
              <a:t>standard deviational ellipse</a:t>
            </a:r>
            <a:r>
              <a:rPr lang="en">
                <a:solidFill>
                  <a:srgbClr val="333333"/>
                </a:solidFill>
                <a:highlight>
                  <a:srgbClr val="FFFFFF"/>
                </a:highlight>
              </a:rPr>
              <a:t>.</a:t>
            </a:r>
            <a:endParaRPr/>
          </a:p>
        </p:txBody>
      </p:sp>
      <p:pic>
        <p:nvPicPr>
          <p:cNvPr id="136" name="Google Shape;136;p23"/>
          <p:cNvPicPr preferRelativeResize="0"/>
          <p:nvPr/>
        </p:nvPicPr>
        <p:blipFill rotWithShape="1">
          <a:blip r:embed="rId3">
            <a:alphaModFix/>
          </a:blip>
          <a:srcRect b="-5989" l="-8380" r="8379" t="5990"/>
          <a:stretch/>
        </p:blipFill>
        <p:spPr>
          <a:xfrm>
            <a:off x="233175" y="2318025"/>
            <a:ext cx="3924898" cy="2292099"/>
          </a:xfrm>
          <a:prstGeom prst="rect">
            <a:avLst/>
          </a:prstGeom>
          <a:noFill/>
          <a:ln>
            <a:noFill/>
          </a:ln>
        </p:spPr>
      </p:pic>
      <p:pic>
        <p:nvPicPr>
          <p:cNvPr id="137" name="Google Shape;137;p23"/>
          <p:cNvPicPr preferRelativeResize="0"/>
          <p:nvPr/>
        </p:nvPicPr>
        <p:blipFill rotWithShape="1">
          <a:blip r:embed="rId4">
            <a:alphaModFix/>
          </a:blip>
          <a:srcRect b="0" l="0" r="30497" t="0"/>
          <a:stretch/>
        </p:blipFill>
        <p:spPr>
          <a:xfrm>
            <a:off x="4417975" y="1081200"/>
            <a:ext cx="4566051" cy="3528925"/>
          </a:xfrm>
          <a:prstGeom prst="rect">
            <a:avLst/>
          </a:prstGeom>
          <a:noFill/>
          <a:ln>
            <a:noFill/>
          </a:ln>
        </p:spPr>
      </p:pic>
      <p:pic>
        <p:nvPicPr>
          <p:cNvPr id="138" name="Google Shape;138;p23"/>
          <p:cNvPicPr preferRelativeResize="0"/>
          <p:nvPr/>
        </p:nvPicPr>
        <p:blipFill rotWithShape="1">
          <a:blip r:embed="rId5">
            <a:alphaModFix/>
          </a:blip>
          <a:srcRect b="56151" l="69119" r="0" t="0"/>
          <a:stretch/>
        </p:blipFill>
        <p:spPr>
          <a:xfrm>
            <a:off x="4648200" y="3305575"/>
            <a:ext cx="1474624" cy="1124701"/>
          </a:xfrm>
          <a:prstGeom prst="rect">
            <a:avLst/>
          </a:prstGeom>
          <a:noFill/>
          <a:ln>
            <a:noFill/>
          </a:ln>
        </p:spPr>
      </p:pic>
      <p:sp>
        <p:nvSpPr>
          <p:cNvPr id="139" name="Google Shape;139;p23"/>
          <p:cNvSpPr txBox="1"/>
          <p:nvPr/>
        </p:nvSpPr>
        <p:spPr>
          <a:xfrm>
            <a:off x="4841625" y="4533925"/>
            <a:ext cx="4142400" cy="30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888888"/>
                </a:solidFill>
                <a:highlight>
                  <a:srgbClr val="FFFFFF"/>
                </a:highlight>
              </a:rPr>
              <a:t>Mean center </a:t>
            </a:r>
            <a:r>
              <a:rPr lang="en" sz="1200">
                <a:solidFill>
                  <a:srgbClr val="888888"/>
                </a:solidFill>
                <a:highlight>
                  <a:srgbClr val="FFFFFF"/>
                </a:highlight>
              </a:rPr>
              <a:t>of 911 Calls in May, 2019 in Seattle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nvSpPr>
        <p:spPr>
          <a:xfrm>
            <a:off x="203875" y="203875"/>
            <a:ext cx="78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Components of Use Case 2</a:t>
            </a:r>
            <a:r>
              <a:rPr lang="en" sz="2800">
                <a:solidFill>
                  <a:schemeClr val="dk1"/>
                </a:solidFill>
              </a:rPr>
              <a:t> </a:t>
            </a:r>
            <a:endParaRPr sz="2800">
              <a:solidFill>
                <a:schemeClr val="dk1"/>
              </a:solidFill>
            </a:endParaRPr>
          </a:p>
          <a:p>
            <a:pPr indent="0" lvl="0" marL="0" rtl="0" algn="l">
              <a:spcBef>
                <a:spcPts val="0"/>
              </a:spcBef>
              <a:spcAft>
                <a:spcPts val="0"/>
              </a:spcAft>
              <a:buNone/>
            </a:pPr>
            <a:r>
              <a:rPr lang="en" sz="2800">
                <a:solidFill>
                  <a:schemeClr val="dk1"/>
                </a:solidFill>
              </a:rPr>
              <a:t>Interactive statistic graphs with </a:t>
            </a:r>
            <a:r>
              <a:rPr lang="en" sz="2800">
                <a:solidFill>
                  <a:schemeClr val="dk1"/>
                </a:solidFill>
              </a:rPr>
              <a:t>Altair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pic>
        <p:nvPicPr>
          <p:cNvPr id="145" name="Google Shape;145;p24"/>
          <p:cNvPicPr preferRelativeResize="0"/>
          <p:nvPr/>
        </p:nvPicPr>
        <p:blipFill>
          <a:blip r:embed="rId3">
            <a:alphaModFix/>
          </a:blip>
          <a:stretch>
            <a:fillRect/>
          </a:stretch>
        </p:blipFill>
        <p:spPr>
          <a:xfrm>
            <a:off x="203875" y="1332250"/>
            <a:ext cx="4110525" cy="3658850"/>
          </a:xfrm>
          <a:prstGeom prst="rect">
            <a:avLst/>
          </a:prstGeom>
          <a:noFill/>
          <a:ln>
            <a:noFill/>
          </a:ln>
        </p:spPr>
      </p:pic>
      <p:sp>
        <p:nvSpPr>
          <p:cNvPr id="146" name="Google Shape;146;p24"/>
          <p:cNvSpPr txBox="1"/>
          <p:nvPr/>
        </p:nvSpPr>
        <p:spPr>
          <a:xfrm>
            <a:off x="4734975" y="1610650"/>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the sample test, Altair provide:</a:t>
            </a:r>
            <a:endParaRPr/>
          </a:p>
          <a:p>
            <a:pPr indent="-317500" lvl="0" marL="457200" rtl="0" algn="l">
              <a:spcBef>
                <a:spcPts val="0"/>
              </a:spcBef>
              <a:spcAft>
                <a:spcPts val="0"/>
              </a:spcAft>
              <a:buSzPts val="1400"/>
              <a:buChar char="●"/>
            </a:pPr>
            <a:r>
              <a:rPr lang="en"/>
              <a:t>trends of different types of 911 calls over dates on the top figure </a:t>
            </a:r>
            <a:endParaRPr/>
          </a:p>
          <a:p>
            <a:pPr indent="-317500" lvl="0" marL="457200" rtl="0" algn="l">
              <a:spcBef>
                <a:spcPts val="0"/>
              </a:spcBef>
              <a:spcAft>
                <a:spcPts val="0"/>
              </a:spcAft>
              <a:buSzPts val="1400"/>
              <a:buChar char="●"/>
            </a:pPr>
            <a:r>
              <a:rPr lang="en"/>
              <a:t>Summary of the counts of calls information on the bottom graph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nvSpPr>
        <p:spPr>
          <a:xfrm>
            <a:off x="203875" y="203875"/>
            <a:ext cx="78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Components of Use Case 2 </a:t>
            </a:r>
            <a:endParaRPr sz="2800">
              <a:solidFill>
                <a:schemeClr val="dk1"/>
              </a:solidFill>
            </a:endParaRPr>
          </a:p>
          <a:p>
            <a:pPr indent="0" lvl="0" marL="0" rtl="0" algn="l">
              <a:spcBef>
                <a:spcPts val="0"/>
              </a:spcBef>
              <a:spcAft>
                <a:spcPts val="0"/>
              </a:spcAft>
              <a:buNone/>
            </a:pPr>
            <a:r>
              <a:rPr lang="en" sz="2800">
                <a:solidFill>
                  <a:schemeClr val="dk1"/>
                </a:solidFill>
              </a:rPr>
              <a:t>Interactive statistic graphs with Altair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52" name="Google Shape;152;p25"/>
          <p:cNvSpPr txBox="1"/>
          <p:nvPr/>
        </p:nvSpPr>
        <p:spPr>
          <a:xfrm>
            <a:off x="4734975" y="1610650"/>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Altair provide such interactions:</a:t>
            </a:r>
            <a:endParaRPr/>
          </a:p>
          <a:p>
            <a:pPr indent="-317500" lvl="0" marL="457200" rtl="0" algn="l">
              <a:spcBef>
                <a:spcPts val="0"/>
              </a:spcBef>
              <a:spcAft>
                <a:spcPts val="0"/>
              </a:spcAft>
              <a:buClr>
                <a:srgbClr val="FF0000"/>
              </a:buClr>
              <a:buSzPts val="1400"/>
              <a:buChar char="●"/>
            </a:pPr>
            <a:r>
              <a:rPr lang="en">
                <a:solidFill>
                  <a:srgbClr val="FF0000"/>
                </a:solidFill>
              </a:rPr>
              <a:t>Specifically</a:t>
            </a:r>
            <a:r>
              <a:rPr lang="en">
                <a:solidFill>
                  <a:srgbClr val="FF0000"/>
                </a:solidFill>
              </a:rPr>
              <a:t> look at a particular type of 911 calls</a:t>
            </a:r>
            <a:endParaRPr>
              <a:solidFill>
                <a:srgbClr val="FF0000"/>
              </a:solidFill>
            </a:endParaRPr>
          </a:p>
          <a:p>
            <a:pPr indent="-317500" lvl="0" marL="457200" rtl="0" algn="l">
              <a:spcBef>
                <a:spcPts val="0"/>
              </a:spcBef>
              <a:spcAft>
                <a:spcPts val="0"/>
              </a:spcAft>
              <a:buSzPts val="1400"/>
              <a:buChar char="●"/>
            </a:pPr>
            <a:r>
              <a:rPr lang="en"/>
              <a:t>Compare trends of two or more different types of calls to find relationship</a:t>
            </a:r>
            <a:endParaRPr/>
          </a:p>
          <a:p>
            <a:pPr indent="-317500" lvl="0" marL="457200" rtl="0" algn="l">
              <a:spcBef>
                <a:spcPts val="0"/>
              </a:spcBef>
              <a:spcAft>
                <a:spcPts val="0"/>
              </a:spcAft>
              <a:buSzPts val="1400"/>
              <a:buChar char="●"/>
            </a:pPr>
            <a:r>
              <a:rPr lang="en"/>
              <a:t>Local counts trends of counts over a period of time (eg. three days, a week etc)</a:t>
            </a:r>
            <a:endParaRPr/>
          </a:p>
        </p:txBody>
      </p:sp>
      <p:pic>
        <p:nvPicPr>
          <p:cNvPr id="153" name="Google Shape;153;p25"/>
          <p:cNvPicPr preferRelativeResize="0"/>
          <p:nvPr/>
        </p:nvPicPr>
        <p:blipFill>
          <a:blip r:embed="rId3">
            <a:alphaModFix/>
          </a:blip>
          <a:stretch>
            <a:fillRect/>
          </a:stretch>
        </p:blipFill>
        <p:spPr>
          <a:xfrm>
            <a:off x="152400" y="1233400"/>
            <a:ext cx="4284824" cy="3757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nvSpPr>
        <p:spPr>
          <a:xfrm>
            <a:off x="203875" y="203875"/>
            <a:ext cx="78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Components of Use Case 2 </a:t>
            </a:r>
            <a:endParaRPr sz="2800">
              <a:solidFill>
                <a:schemeClr val="dk1"/>
              </a:solidFill>
            </a:endParaRPr>
          </a:p>
          <a:p>
            <a:pPr indent="0" lvl="0" marL="0" rtl="0" algn="l">
              <a:spcBef>
                <a:spcPts val="0"/>
              </a:spcBef>
              <a:spcAft>
                <a:spcPts val="0"/>
              </a:spcAft>
              <a:buNone/>
            </a:pPr>
            <a:r>
              <a:rPr lang="en" sz="2800">
                <a:solidFill>
                  <a:schemeClr val="dk1"/>
                </a:solidFill>
              </a:rPr>
              <a:t>Interactive statistic graphs with Altair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59" name="Google Shape;159;p26"/>
          <p:cNvSpPr txBox="1"/>
          <p:nvPr/>
        </p:nvSpPr>
        <p:spPr>
          <a:xfrm>
            <a:off x="4734975" y="1610650"/>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Altair provide such interactions:</a:t>
            </a:r>
            <a:endParaRPr/>
          </a:p>
          <a:p>
            <a:pPr indent="-317500" lvl="0" marL="457200" rtl="0" algn="l">
              <a:spcBef>
                <a:spcPts val="0"/>
              </a:spcBef>
              <a:spcAft>
                <a:spcPts val="0"/>
              </a:spcAft>
              <a:buSzPts val="1400"/>
              <a:buChar char="●"/>
            </a:pPr>
            <a:r>
              <a:rPr lang="en"/>
              <a:t>Specifically look at a particular type of 911 calls</a:t>
            </a:r>
            <a:endParaRPr/>
          </a:p>
          <a:p>
            <a:pPr indent="-317500" lvl="0" marL="457200" rtl="0" algn="l">
              <a:spcBef>
                <a:spcPts val="0"/>
              </a:spcBef>
              <a:spcAft>
                <a:spcPts val="0"/>
              </a:spcAft>
              <a:buClr>
                <a:srgbClr val="FF0000"/>
              </a:buClr>
              <a:buSzPts val="1400"/>
              <a:buChar char="●"/>
            </a:pPr>
            <a:r>
              <a:rPr lang="en">
                <a:solidFill>
                  <a:srgbClr val="FF0000"/>
                </a:solidFill>
              </a:rPr>
              <a:t>Compare trends of two or more different types of calls to find relationship</a:t>
            </a:r>
            <a:endParaRPr>
              <a:solidFill>
                <a:srgbClr val="FF0000"/>
              </a:solidFill>
            </a:endParaRPr>
          </a:p>
          <a:p>
            <a:pPr indent="-317500" lvl="0" marL="457200" rtl="0" algn="l">
              <a:spcBef>
                <a:spcPts val="0"/>
              </a:spcBef>
              <a:spcAft>
                <a:spcPts val="0"/>
              </a:spcAft>
              <a:buSzPts val="1400"/>
              <a:buChar char="●"/>
            </a:pPr>
            <a:r>
              <a:rPr lang="en"/>
              <a:t>Local counts trends of counts over a period of time (eg. three days, a week etc)</a:t>
            </a:r>
            <a:endParaRPr/>
          </a:p>
        </p:txBody>
      </p:sp>
      <p:pic>
        <p:nvPicPr>
          <p:cNvPr id="160" name="Google Shape;160;p26"/>
          <p:cNvPicPr preferRelativeResize="0"/>
          <p:nvPr/>
        </p:nvPicPr>
        <p:blipFill>
          <a:blip r:embed="rId3">
            <a:alphaModFix/>
          </a:blip>
          <a:stretch>
            <a:fillRect/>
          </a:stretch>
        </p:blipFill>
        <p:spPr>
          <a:xfrm>
            <a:off x="152400" y="1176124"/>
            <a:ext cx="4346251" cy="3814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nvSpPr>
        <p:spPr>
          <a:xfrm>
            <a:off x="203875" y="203875"/>
            <a:ext cx="78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Components of Use Case 2 </a:t>
            </a:r>
            <a:endParaRPr sz="2800">
              <a:solidFill>
                <a:schemeClr val="dk1"/>
              </a:solidFill>
            </a:endParaRPr>
          </a:p>
          <a:p>
            <a:pPr indent="0" lvl="0" marL="0" rtl="0" algn="l">
              <a:spcBef>
                <a:spcPts val="0"/>
              </a:spcBef>
              <a:spcAft>
                <a:spcPts val="0"/>
              </a:spcAft>
              <a:buNone/>
            </a:pPr>
            <a:r>
              <a:rPr lang="en" sz="2800">
                <a:solidFill>
                  <a:schemeClr val="dk1"/>
                </a:solidFill>
              </a:rPr>
              <a:t>Interactive statistic graphs with Altair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66" name="Google Shape;166;p27"/>
          <p:cNvSpPr txBox="1"/>
          <p:nvPr/>
        </p:nvSpPr>
        <p:spPr>
          <a:xfrm>
            <a:off x="4734975" y="1610650"/>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Altair provide such interactions:</a:t>
            </a:r>
            <a:endParaRPr/>
          </a:p>
          <a:p>
            <a:pPr indent="-317500" lvl="0" marL="457200" rtl="0" algn="l">
              <a:spcBef>
                <a:spcPts val="0"/>
              </a:spcBef>
              <a:spcAft>
                <a:spcPts val="0"/>
              </a:spcAft>
              <a:buSzPts val="1400"/>
              <a:buChar char="●"/>
            </a:pPr>
            <a:r>
              <a:rPr lang="en"/>
              <a:t>Specifically look at a particular type of 911 calls</a:t>
            </a:r>
            <a:endParaRPr/>
          </a:p>
          <a:p>
            <a:pPr indent="-317500" lvl="0" marL="457200" rtl="0" algn="l">
              <a:spcBef>
                <a:spcPts val="0"/>
              </a:spcBef>
              <a:spcAft>
                <a:spcPts val="0"/>
              </a:spcAft>
              <a:buSzPts val="1400"/>
              <a:buChar char="●"/>
            </a:pPr>
            <a:r>
              <a:rPr lang="en"/>
              <a:t>Compare trends of two or more different types of calls to find relationship</a:t>
            </a:r>
            <a:endParaRPr/>
          </a:p>
          <a:p>
            <a:pPr indent="-317500" lvl="0" marL="457200" rtl="0" algn="l">
              <a:spcBef>
                <a:spcPts val="0"/>
              </a:spcBef>
              <a:spcAft>
                <a:spcPts val="0"/>
              </a:spcAft>
              <a:buClr>
                <a:srgbClr val="FF0000"/>
              </a:buClr>
              <a:buSzPts val="1400"/>
              <a:buChar char="●"/>
            </a:pPr>
            <a:r>
              <a:rPr lang="en">
                <a:solidFill>
                  <a:srgbClr val="FF0000"/>
                </a:solidFill>
              </a:rPr>
              <a:t>Local counts trends of counts over a period of time (eg. three days, a week etc)</a:t>
            </a:r>
            <a:endParaRPr>
              <a:solidFill>
                <a:srgbClr val="FF0000"/>
              </a:solidFill>
            </a:endParaRPr>
          </a:p>
        </p:txBody>
      </p:sp>
      <p:pic>
        <p:nvPicPr>
          <p:cNvPr id="167" name="Google Shape;167;p27"/>
          <p:cNvPicPr preferRelativeResize="0"/>
          <p:nvPr/>
        </p:nvPicPr>
        <p:blipFill>
          <a:blip r:embed="rId3">
            <a:alphaModFix/>
          </a:blip>
          <a:stretch>
            <a:fillRect/>
          </a:stretch>
        </p:blipFill>
        <p:spPr>
          <a:xfrm>
            <a:off x="410000" y="1143975"/>
            <a:ext cx="4324974" cy="3877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nvSpPr>
        <p:spPr>
          <a:xfrm>
            <a:off x="203875" y="203875"/>
            <a:ext cx="78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Components of Use Case 2 </a:t>
            </a:r>
            <a:endParaRPr sz="2800">
              <a:solidFill>
                <a:schemeClr val="dk1"/>
              </a:solidFill>
            </a:endParaRPr>
          </a:p>
          <a:p>
            <a:pPr indent="0" lvl="0" marL="0" rtl="0" algn="l">
              <a:spcBef>
                <a:spcPts val="0"/>
              </a:spcBef>
              <a:spcAft>
                <a:spcPts val="0"/>
              </a:spcAft>
              <a:buNone/>
            </a:pPr>
            <a:r>
              <a:rPr lang="en" sz="2800">
                <a:solidFill>
                  <a:schemeClr val="dk1"/>
                </a:solidFill>
              </a:rPr>
              <a:t>Interactive statistic graphs with Altair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73" name="Google Shape;173;p28"/>
          <p:cNvSpPr txBox="1"/>
          <p:nvPr/>
        </p:nvSpPr>
        <p:spPr>
          <a:xfrm>
            <a:off x="537375" y="1562475"/>
            <a:ext cx="80301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s://vega.github.io/editor/#/url/vega-lite/N4KABGBEDGD2B2AzAlgc0gLjMSA3ZApgO6baRHIAmALgBakAsADEwDRS0Fq3WkDMLAL7tIAWwCGAJwDWpHNViwANtWQAHUvACuSpYOHgouOPGjjeWANqGIoCPagSZcyNQCeagqUhLk8LyJqsH4WYNSSWgQGDhCQBKawlH7oWHYxsXBKsJJyNulQJkmqCLn5Ma4eXliQ8LCifuJKkKx5ZZAoBEqU3gAqlc2t+ZAAzmZKVdiDbZR14n6k1mVtAIJUYABKBMNB8MMBU0uQPZLiu2GwYMsAsusDS0PLWgpgAGLIkgSXSlKid-flVwISWgGy2Oz2f3+9kgq0ooO2CD2YAAmp0siQDukALotKGxE7wVATSyQADEBAA7AAjcQAVgATM0oKTxBTWaymWTxARoBSCAAOTmkgCMiAp1IYQoAnAwAGzU7pYzH2aL-EadHnFeDePbjaAKSRMemS5Wqtq4RqRby+VA8VAnNyQA5m8oAD1Kh3cnm81AIoiCJyauMOHS63gAIuZ9vdXMhRAQAKrwZChMQIOiUKOQoaqajjCNZ53B9KQR2pZUVb3VACOWlOufMyFw0ZDhDD1TgWng1GG2ZLufz1UjyCUbjAne7wzAsEQYA+cEklF7zsGLtinG4oQEbEG6r1Wpcus12SNktSlYmkBCBEkFqDUHicCShN7Vkg7qx+mL0PCp2GiGyX4rBwFAVBvQ8NX1ZASmqI99RPelaUgfQcV3CgaHoLBaVpJg8hdNIHDEKRZGqGkcm-WJH0SZIPRLTJslooZChTaDtXLKEL28Wp6ngRo+yGUNumqPpvQooZRkaCYCLVGYJHmKxlRLWF4XBFs8SgY4-3OS4bn4mNHmeN4Pi+H49MOQFgRUxE1LxGE1k2BFdk+VFdFgDF1NQ9TIAJIkFjJSkaQZIV2TZClgp5PlBREEUxQlaU5QVSAlShNdxMgg9YPShCkNNMTCLvK1qhtO0HSdMpUtid1zy9S9a3rFNG2bTlBO8Cce2QvKoDLMgaq4uoGnvdo2yEjT+kEVcxL3TVWIg-dspcXrqlEHRVE5Kjn1QV8wBJeick-VLXAJf9AIWECR19HJzzgjKoGuhDJRQyb0LoUhsNwhxxogTyoEzahxBcXj428X7xAAWgYGlZUoKkqWFPhmFpaApVlaBoCpShhSpPh+UoPhaQpWkpUofkHuDWM80vABlcR-XGMAei2XgyYAElGTgJG8HhqDUYYMAAej55tUHEAA6VAU1oLQqRF6C+bZv1xEFghhdB3xfUFvgRYYEWmBFgArYYSjJkG9na9joRB8HIeh2H4aYRHkdR9HMex3H8cJ4mz22wYcEjX1vHpJhhSlUGmFlUPZR6FgMGjlhOREy9lIc1TOTaraGApVLfazapA+DiOI6jpgY+LuORAT3oju065bhENPSFlLPID9y885DsPC9j0umHj-pqgMi4jM+ZZvkkX469gLszbAYUmCbluA6D9vw7DouS5L3uqygCzkBBZPrNTyfJ1erODmbnOoDbgvV67jfOqOPuoCTsFrJRNE3LMmAj+n4UJp98--a5yXgXQOa8u6b0TvZF+TlD5Ty2sKDO88L6QCvh3UBt8y6jS3kcKuzwa6wOPlgYU-IkGAMvsAtBTAwHdwgd4Aerx3jD1HuPAo38tr0j4KQ1uFDw7oO7nfLBl4d572gRCCecD+BzzEtJQiC8gH50odQu+Z8K79ygY5JELl0Sf3rlgWUf90jZzISg4Bs9QbCnpEozBD9sHPw0QEVhEisJSP-nI8h+czEWKsT3cuj8cFaTwbpcRhCwCN2kQA7hHimDmMsRgnxgi6FPEHowkyY8CE-xcYYiJi8okxO8bQ6owirIwOCdPTO0iz5uJMbkrxcTP6qKfuo1Sb9XIkHvromeBiYhGMie3fk5ipT5N8bYppB9SnwNpFwnJfSBlDIScJXBFx8HjNIMKKZ8iZnBzmTYxOSSGHGRHqZFZWASHhKqag-pWy6nDKEUCXexSxGOJCZk7plTkEXNmdclRfi7HNK0R-dpbDVldIcD06ZocQ6z22Q0uycJ94lKedPWUkyznvIoZCqh1z5kaUWTpWuiKtrlNcWihRGLoU-L2UPVJLCv5OJnms1FxjUFkqxTs7wRT4WPNpSE2ep82jnPReYzF-Cy7fJGXC0Rzl35tLPh03+6R1nuPbrSUOsSRXxLZWoiV9j0lbX5Ay4lTKKEqqNOS7BmkziBPxdy6eUpFXVOVaqs1uzDIpMOWk45M8UWGt6aHE1ar17WJhRyyVurVkMD5UMAVCj-VDLFZA7VfzpU6KBVgekIL7Bgo2aHCkoMBDOroaMhFNq9XeqydG9uub82sphRaqcVqw1EJeaC7J2amBVuFYGjVML6FUvdTSuVYSfXgvbXmzt4CbnsruSInVnrhRDsMW8o1CiO1xraD2otmjk2ArpXwDNthW1KoLtW9VBTGmJrGQS0g+r7WoPDiertZ7-GWqWUEq9WA7WMt9R3B9E7sUwkpW65hjavW3p4WOgthTp0PIcSW8NkaSwVuPeOmh98N0Xqci07RO6Ql7oVV+8FZj6QBr-Zq89MGQPwzA7k4jkGcUBNfdajpZbumHodUK0GtGa0UtdQc4Dc7m2ZrY1fIjJHUP-pDbO99YB6QIfKEh0Ta6hjoZg1hgFsrU2dPw8Ottua+GPsnVqijnqKSCYPUh0d+nSO1txcs6TpydNHssyhgRZGAO8aYUc6TFjqOVs4y5oNfjJMpznQaxd-KSV+as6h+NhaMNbtaSmul6btPlsixCzjwo6OwuM9J+kRK0vLvbiHekWXuPmts2+uDWAI0EbbSVsrp7DNP0A3xrz1WwCfsc+xpgDXsvBcvR12TFSItFYy6VpTJYVOcqlYlnDP991kAsyq394m3O-MGx0mUvm-UQfK5eOt1cqtyuG911BK2Avdp48ktrHrvMOcK9+i7-XoMzZA8KArrzRtPb2012LRmZtqZlW0DpDBFtZqcyq4UtJssbeLR0+kC7WPLfMTD-blcGN4sozt+2qPYetc83djrXXHsjqh2jprEnXuhrnXJ2R6XcfQ8m+UabkqgdJZ5eD4TxrON8Fh5u2DW2kctpRxw7Lh2G1zs4XVyHvP8ceepe9h7yOGcqrF+jqDlk3tzs+6CpdP31d-fXT8gX7P5vpy5xZhgnGKcGf-XDrlzHTuk7bdbxC4vKtMc08LoTVubfy5u4TgdmneUy5627231mgvU6kx13Xmb9cjoj8zwirP7Fm403S+VMQce5qhRr8j2vpNSml2dihefLtPol4x97YWVdjdHfnyn62CeK7ncrkXDOK8va1zT7z8fbCJ900KlP0I09Jrm5nkJYPUv1+-f0vgjW7frYFyBjhOOF9L6jxVzHdmhsb7zVvtbPbW-9pAx333DPN89-uUXjrZnJjfZHdfr5xvxWqf+cDpiIfLcM5K5X5rHLO-OVHHf-D3XfY7EPUA-zAPfZIPNfaA6LVzYNGPELaTB-GRaECzMA1-ZTE3eLWbbDKfaed6HPMPD5XrfnAgkDfGA-SggvZ9etGvT1H3czK-CFWAvtfjbzOvTvBvfpeg5vFA3vWPLbOnLA9gwQgzf7QvNnT-DnBbWfPg31MxIOKg3LDrKjcg0xaJNQhg6vLHT1FjZQwjXQo-ZA67OAtvbzDA7nXJPQoQ6PEQtA-fEbKNdLVQ8w0VN-BND-bdYg+BVcPIZKMAcaQQIAA</a:t>
            </a:r>
            <a:endParaRPr sz="600"/>
          </a:p>
        </p:txBody>
      </p:sp>
      <p:sp>
        <p:nvSpPr>
          <p:cNvPr id="174" name="Google Shape;174;p28"/>
          <p:cNvSpPr txBox="1"/>
          <p:nvPr/>
        </p:nvSpPr>
        <p:spPr>
          <a:xfrm>
            <a:off x="420575" y="1165400"/>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test link: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Structure </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Repository structure:</a:t>
            </a:r>
            <a:endParaRPr/>
          </a:p>
        </p:txBody>
      </p:sp>
      <p:pic>
        <p:nvPicPr>
          <p:cNvPr id="181" name="Google Shape;181;p29"/>
          <p:cNvPicPr preferRelativeResize="0"/>
          <p:nvPr/>
        </p:nvPicPr>
        <p:blipFill>
          <a:blip r:embed="rId3">
            <a:alphaModFix/>
          </a:blip>
          <a:stretch>
            <a:fillRect/>
          </a:stretch>
        </p:blipFill>
        <p:spPr>
          <a:xfrm>
            <a:off x="485550" y="1866300"/>
            <a:ext cx="7859128" cy="220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11111"/>
                </a:solidFill>
                <a:highlight>
                  <a:srgbClr val="FDFDFD"/>
                </a:highlight>
              </a:rPr>
              <a:t>Lessons learned and future work</a:t>
            </a:r>
            <a:endParaRPr sz="2400"/>
          </a:p>
        </p:txBody>
      </p:sp>
      <p:sp>
        <p:nvSpPr>
          <p:cNvPr id="187" name="Google Shape;187;p30"/>
          <p:cNvSpPr txBox="1"/>
          <p:nvPr/>
        </p:nvSpPr>
        <p:spPr>
          <a:xfrm>
            <a:off x="417050" y="1251125"/>
            <a:ext cx="6644700" cy="291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are still working on our test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Setting up structure of our Github Repo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311700" y="4357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Background</a:t>
            </a:r>
            <a:endParaRPr sz="2800">
              <a:solidFill>
                <a:srgbClr val="000000"/>
              </a:solidFill>
            </a:endParaRPr>
          </a:p>
        </p:txBody>
      </p:sp>
      <p:sp>
        <p:nvSpPr>
          <p:cNvPr id="61" name="Google Shape;61;p1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The problem we are trying to solve is to see if weather patterns in various parts of the city affect the type of 911 calls that are made. </a:t>
            </a:r>
            <a:endParaRPr sz="1200">
              <a:solidFill>
                <a:srgbClr val="111111"/>
              </a:solidFill>
              <a:highlight>
                <a:srgbClr val="FDFDFD"/>
              </a:highlight>
            </a:endParaRPr>
          </a:p>
          <a:p>
            <a:pPr indent="0" lvl="0" marL="457200" rtl="0" algn="l">
              <a:lnSpc>
                <a:spcPct val="115000"/>
              </a:lnSpc>
              <a:spcBef>
                <a:spcPts val="1600"/>
              </a:spcBef>
              <a:spcAft>
                <a:spcPts val="0"/>
              </a:spcAft>
              <a:buNone/>
            </a:pPr>
            <a:r>
              <a:t/>
            </a:r>
            <a:endParaRPr sz="1200">
              <a:solidFill>
                <a:srgbClr val="111111"/>
              </a:solidFill>
              <a:highlight>
                <a:srgbClr val="FDFDFD"/>
              </a:highlight>
            </a:endParaRPr>
          </a:p>
          <a:p>
            <a:pPr indent="-304800" lvl="0" marL="457200" rtl="0" algn="l">
              <a:lnSpc>
                <a:spcPct val="115000"/>
              </a:lnSpc>
              <a:spcBef>
                <a:spcPts val="1600"/>
              </a:spcBef>
              <a:spcAft>
                <a:spcPts val="0"/>
              </a:spcAft>
              <a:buClr>
                <a:srgbClr val="111111"/>
              </a:buClr>
              <a:buSzPts val="1200"/>
              <a:buChar char="●"/>
            </a:pPr>
            <a:r>
              <a:rPr lang="en" sz="1200">
                <a:solidFill>
                  <a:srgbClr val="111111"/>
                </a:solidFill>
                <a:highlight>
                  <a:srgbClr val="FDFDFD"/>
                </a:highlight>
              </a:rPr>
              <a:t>We are going to study 2 different data sets. (Data.seattle.gov)</a:t>
            </a:r>
            <a:endParaRPr sz="1200">
              <a:solidFill>
                <a:srgbClr val="111111"/>
              </a:solidFill>
              <a:highlight>
                <a:srgbClr val="FDFDFD"/>
              </a:highlight>
            </a:endParaRPr>
          </a:p>
          <a:p>
            <a:pPr indent="-304800" lvl="1" marL="9144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Seattle Fire Department 911 dispatch information</a:t>
            </a:r>
            <a:endParaRPr sz="1200">
              <a:solidFill>
                <a:srgbClr val="111111"/>
              </a:solidFill>
              <a:highlight>
                <a:srgbClr val="FDFDFD"/>
              </a:highlight>
            </a:endParaRPr>
          </a:p>
          <a:p>
            <a:pPr indent="-304800" lvl="1" marL="9144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Road Weather Information. </a:t>
            </a:r>
            <a:endParaRPr sz="1200">
              <a:solidFill>
                <a:srgbClr val="111111"/>
              </a:solidFill>
              <a:highlight>
                <a:srgbClr val="FDFDFD"/>
              </a:highlight>
            </a:endParaRPr>
          </a:p>
          <a:p>
            <a:pPr indent="0" lvl="0" marL="914400" rtl="0" algn="l">
              <a:lnSpc>
                <a:spcPct val="115000"/>
              </a:lnSpc>
              <a:spcBef>
                <a:spcPts val="1600"/>
              </a:spcBef>
              <a:spcAft>
                <a:spcPts val="0"/>
              </a:spcAft>
              <a:buNone/>
            </a:pPr>
            <a:r>
              <a:t/>
            </a:r>
            <a:endParaRPr sz="1200">
              <a:solidFill>
                <a:srgbClr val="111111"/>
              </a:solidFill>
              <a:highlight>
                <a:srgbClr val="FDFDFD"/>
              </a:highlight>
            </a:endParaRPr>
          </a:p>
          <a:p>
            <a:pPr indent="-304800" lvl="0" marL="457200" rtl="0" algn="l">
              <a:lnSpc>
                <a:spcPct val="115000"/>
              </a:lnSpc>
              <a:spcBef>
                <a:spcPts val="1600"/>
              </a:spcBef>
              <a:spcAft>
                <a:spcPts val="0"/>
              </a:spcAft>
              <a:buClr>
                <a:srgbClr val="111111"/>
              </a:buClr>
              <a:buSzPts val="1200"/>
              <a:buChar char="●"/>
            </a:pPr>
            <a:r>
              <a:rPr lang="en" sz="1200">
                <a:solidFill>
                  <a:srgbClr val="111111"/>
                </a:solidFill>
                <a:highlight>
                  <a:srgbClr val="FDFDFD"/>
                </a:highlight>
              </a:rPr>
              <a:t>What we want to accomplish to solve this problem is to create interactive plots that will give us data points with both the weather information and the type of 911 call made in that area of the city. </a:t>
            </a:r>
            <a:endParaRPr sz="1200">
              <a:solidFill>
                <a:srgbClr val="111111"/>
              </a:solidFill>
              <a:highlight>
                <a:srgbClr val="FDFDFD"/>
              </a:highlight>
            </a:endParaRPr>
          </a:p>
          <a:p>
            <a:pPr indent="0" lvl="0" marL="0" rtl="0" algn="l">
              <a:lnSpc>
                <a:spcPct val="115000"/>
              </a:lnSpc>
              <a:spcBef>
                <a:spcPts val="1600"/>
              </a:spcBef>
              <a:spcAft>
                <a:spcPts val="1600"/>
              </a:spcAft>
              <a:buNone/>
            </a:pPr>
            <a:r>
              <a:t/>
            </a:r>
            <a:endParaRPr sz="1200">
              <a:solidFill>
                <a:srgbClr val="111111"/>
              </a:solidFill>
              <a:highlight>
                <a:srgbClr val="FDFDFD"/>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442775" y="3562550"/>
            <a:ext cx="6080276" cy="1400350"/>
          </a:xfrm>
          <a:prstGeom prst="rect">
            <a:avLst/>
          </a:prstGeom>
          <a:noFill/>
          <a:ln>
            <a:noFill/>
          </a:ln>
        </p:spPr>
      </p:pic>
      <p:sp>
        <p:nvSpPr>
          <p:cNvPr id="67" name="Google Shape;67;p15"/>
          <p:cNvSpPr txBox="1"/>
          <p:nvPr/>
        </p:nvSpPr>
        <p:spPr>
          <a:xfrm>
            <a:off x="442775" y="1086375"/>
            <a:ext cx="23910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Dataset 1:</a:t>
            </a:r>
            <a:endParaRPr/>
          </a:p>
        </p:txBody>
      </p:sp>
      <p:sp>
        <p:nvSpPr>
          <p:cNvPr id="68" name="Google Shape;68;p15"/>
          <p:cNvSpPr txBox="1"/>
          <p:nvPr/>
        </p:nvSpPr>
        <p:spPr>
          <a:xfrm>
            <a:off x="422200" y="3056250"/>
            <a:ext cx="16311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Dataset 2:</a:t>
            </a:r>
            <a:endParaRPr/>
          </a:p>
        </p:txBody>
      </p:sp>
      <p:pic>
        <p:nvPicPr>
          <p:cNvPr id="69" name="Google Shape;69;p15"/>
          <p:cNvPicPr preferRelativeResize="0"/>
          <p:nvPr/>
        </p:nvPicPr>
        <p:blipFill>
          <a:blip r:embed="rId4">
            <a:alphaModFix/>
          </a:blip>
          <a:stretch>
            <a:fillRect/>
          </a:stretch>
        </p:blipFill>
        <p:spPr>
          <a:xfrm>
            <a:off x="442775" y="1542875"/>
            <a:ext cx="6080276" cy="1260875"/>
          </a:xfrm>
          <a:prstGeom prst="rect">
            <a:avLst/>
          </a:prstGeom>
          <a:noFill/>
          <a:ln>
            <a:noFill/>
          </a:ln>
        </p:spPr>
      </p:pic>
      <p:sp>
        <p:nvSpPr>
          <p:cNvPr id="70" name="Google Shape;70;p15"/>
          <p:cNvSpPr txBox="1"/>
          <p:nvPr/>
        </p:nvSpPr>
        <p:spPr>
          <a:xfrm>
            <a:off x="387900" y="3595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Data Sets </a:t>
            </a:r>
            <a:endParaRPr sz="2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Use case</a:t>
            </a:r>
            <a:endParaRPr sz="2800">
              <a:solidFill>
                <a:srgbClr val="000000"/>
              </a:solidFill>
            </a:endParaRPr>
          </a:p>
        </p:txBody>
      </p:sp>
      <p:sp>
        <p:nvSpPr>
          <p:cNvPr id="76" name="Google Shape;76;p16"/>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The technology we are going to be using is an interactive map visualization tool. </a:t>
            </a:r>
            <a:endParaRPr sz="1200">
              <a:solidFill>
                <a:srgbClr val="111111"/>
              </a:solidFill>
              <a:highlight>
                <a:srgbClr val="FDFDFD"/>
              </a:highlight>
            </a:endParaRPr>
          </a:p>
          <a:p>
            <a:pPr indent="-304800" lvl="0" marL="457200" rtl="0" algn="l">
              <a:lnSpc>
                <a:spcPct val="115000"/>
              </a:lnSpc>
              <a:spcBef>
                <a:spcPts val="0"/>
              </a:spcBef>
              <a:spcAft>
                <a:spcPts val="0"/>
              </a:spcAft>
              <a:buClr>
                <a:srgbClr val="111111"/>
              </a:buClr>
              <a:buSzPts val="1200"/>
              <a:buChar char="●"/>
            </a:pPr>
            <a:r>
              <a:rPr lang="en" sz="1200">
                <a:solidFill>
                  <a:srgbClr val="111111"/>
                </a:solidFill>
                <a:highlight>
                  <a:srgbClr val="FDFDFD"/>
                </a:highlight>
              </a:rPr>
              <a:t>We want to be able to group our two libraries together and pull significant information from them to be able to correlate the weather patterns to the type of 911 call. </a:t>
            </a:r>
            <a:endParaRPr sz="1200">
              <a:solidFill>
                <a:srgbClr val="111111"/>
              </a:solidFill>
              <a:highlight>
                <a:srgbClr val="FDFDFD"/>
              </a:highlight>
            </a:endParaRPr>
          </a:p>
          <a:p>
            <a:pPr indent="0" lvl="0" marL="457200" rtl="0" algn="l">
              <a:lnSpc>
                <a:spcPct val="115000"/>
              </a:lnSpc>
              <a:spcBef>
                <a:spcPts val="1600"/>
              </a:spcBef>
              <a:spcAft>
                <a:spcPts val="0"/>
              </a:spcAft>
              <a:buNone/>
            </a:pPr>
            <a:r>
              <a:t/>
            </a:r>
            <a:endParaRPr sz="1200">
              <a:solidFill>
                <a:srgbClr val="111111"/>
              </a:solidFill>
              <a:highlight>
                <a:srgbClr val="FDFDFD"/>
              </a:highlight>
            </a:endParaRPr>
          </a:p>
          <a:p>
            <a:pPr indent="0" lvl="0" marL="0" rtl="0" algn="l">
              <a:lnSpc>
                <a:spcPct val="115000"/>
              </a:lnSpc>
              <a:spcBef>
                <a:spcPts val="1600"/>
              </a:spcBef>
              <a:spcAft>
                <a:spcPts val="0"/>
              </a:spcAft>
              <a:buNone/>
            </a:pPr>
            <a:r>
              <a:rPr b="1" lang="en" sz="1200">
                <a:solidFill>
                  <a:srgbClr val="111111"/>
                </a:solidFill>
                <a:highlight>
                  <a:srgbClr val="FDFDFD"/>
                </a:highlight>
              </a:rPr>
              <a:t>Input:</a:t>
            </a:r>
            <a:r>
              <a:rPr lang="en" sz="1200">
                <a:solidFill>
                  <a:srgbClr val="111111"/>
                </a:solidFill>
                <a:highlight>
                  <a:srgbClr val="FDFDFD"/>
                </a:highlight>
              </a:rPr>
              <a:t> User will select the year/month/call type they seek </a:t>
            </a:r>
            <a:endParaRPr sz="1200">
              <a:solidFill>
                <a:srgbClr val="111111"/>
              </a:solidFill>
              <a:highlight>
                <a:srgbClr val="FDFDFD"/>
              </a:highlight>
            </a:endParaRPr>
          </a:p>
          <a:p>
            <a:pPr indent="0" lvl="0" marL="0" rtl="0" algn="l">
              <a:lnSpc>
                <a:spcPct val="115000"/>
              </a:lnSpc>
              <a:spcBef>
                <a:spcPts val="1600"/>
              </a:spcBef>
              <a:spcAft>
                <a:spcPts val="0"/>
              </a:spcAft>
              <a:buNone/>
            </a:pPr>
            <a:r>
              <a:rPr b="1" lang="en" sz="1200">
                <a:solidFill>
                  <a:srgbClr val="111111"/>
                </a:solidFill>
                <a:highlight>
                  <a:srgbClr val="FDFDFD"/>
                </a:highlight>
              </a:rPr>
              <a:t>Output:</a:t>
            </a:r>
            <a:r>
              <a:rPr lang="en" sz="1200">
                <a:solidFill>
                  <a:srgbClr val="111111"/>
                </a:solidFill>
                <a:highlight>
                  <a:srgbClr val="FDFDFD"/>
                </a:highlight>
              </a:rPr>
              <a:t> An interactive plot will appear that will contain the information the user was searching</a:t>
            </a:r>
            <a:endParaRPr sz="1200">
              <a:solidFill>
                <a:srgbClr val="111111"/>
              </a:solidFill>
              <a:highlight>
                <a:srgbClr val="FDFDFD"/>
              </a:highlight>
            </a:endParaRPr>
          </a:p>
          <a:p>
            <a:pPr indent="0" lvl="0" marL="0" rtl="0" algn="l">
              <a:lnSpc>
                <a:spcPct val="115000"/>
              </a:lnSpc>
              <a:spcBef>
                <a:spcPts val="1600"/>
              </a:spcBef>
              <a:spcAft>
                <a:spcPts val="0"/>
              </a:spcAft>
              <a:buNone/>
            </a:pPr>
            <a:r>
              <a:rPr b="1" lang="en" sz="1200">
                <a:solidFill>
                  <a:srgbClr val="111111"/>
                </a:solidFill>
                <a:highlight>
                  <a:srgbClr val="FDFDFD"/>
                </a:highlight>
              </a:rPr>
              <a:t>Input:</a:t>
            </a:r>
            <a:r>
              <a:rPr lang="en" sz="1200">
                <a:solidFill>
                  <a:srgbClr val="111111"/>
                </a:solidFill>
                <a:highlight>
                  <a:srgbClr val="FDFDFD"/>
                </a:highlight>
              </a:rPr>
              <a:t> User will select points on the map of interest</a:t>
            </a:r>
            <a:endParaRPr sz="1200">
              <a:solidFill>
                <a:srgbClr val="111111"/>
              </a:solidFill>
              <a:highlight>
                <a:srgbClr val="FDFDFD"/>
              </a:highlight>
            </a:endParaRPr>
          </a:p>
          <a:p>
            <a:pPr indent="0" lvl="0" marL="0" rtl="0" algn="l">
              <a:lnSpc>
                <a:spcPct val="115000"/>
              </a:lnSpc>
              <a:spcBef>
                <a:spcPts val="1600"/>
              </a:spcBef>
              <a:spcAft>
                <a:spcPts val="0"/>
              </a:spcAft>
              <a:buNone/>
            </a:pPr>
            <a:r>
              <a:rPr b="1" lang="en" sz="1200">
                <a:solidFill>
                  <a:srgbClr val="111111"/>
                </a:solidFill>
                <a:highlight>
                  <a:srgbClr val="FDFDFD"/>
                </a:highlight>
              </a:rPr>
              <a:t>Output:</a:t>
            </a:r>
            <a:r>
              <a:rPr lang="en" sz="1200">
                <a:solidFill>
                  <a:srgbClr val="111111"/>
                </a:solidFill>
                <a:highlight>
                  <a:srgbClr val="FDFDFD"/>
                </a:highlight>
              </a:rPr>
              <a:t> Information of the point/s selected will be provided</a:t>
            </a:r>
            <a:endParaRPr sz="1200">
              <a:solidFill>
                <a:srgbClr val="111111"/>
              </a:solidFill>
              <a:highlight>
                <a:srgbClr val="FDFDFD"/>
              </a:highlight>
            </a:endParaRPr>
          </a:p>
          <a:p>
            <a:pPr indent="0" lvl="0" marL="0" rtl="0" algn="l">
              <a:lnSpc>
                <a:spcPct val="115000"/>
              </a:lnSpc>
              <a:spcBef>
                <a:spcPts val="1600"/>
              </a:spcBef>
              <a:spcAft>
                <a:spcPts val="0"/>
              </a:spcAft>
              <a:buNone/>
            </a:pPr>
            <a:r>
              <a:t/>
            </a:r>
            <a:endParaRPr sz="1200">
              <a:solidFill>
                <a:srgbClr val="111111"/>
              </a:solidFill>
              <a:highlight>
                <a:srgbClr val="FDFDFD"/>
              </a:highlight>
            </a:endParaRPr>
          </a:p>
          <a:p>
            <a:pPr indent="0" lvl="0" marL="0" rtl="0" algn="l">
              <a:lnSpc>
                <a:spcPct val="115000"/>
              </a:lnSpc>
              <a:spcBef>
                <a:spcPts val="1600"/>
              </a:spcBef>
              <a:spcAft>
                <a:spcPts val="0"/>
              </a:spcAft>
              <a:buNone/>
            </a:pPr>
            <a:r>
              <a:rPr lang="en" sz="1200">
                <a:solidFill>
                  <a:srgbClr val="111111"/>
                </a:solidFill>
                <a:highlight>
                  <a:srgbClr val="FDFDFD"/>
                </a:highlight>
              </a:rPr>
              <a:t>   </a:t>
            </a:r>
            <a:endParaRPr sz="1200">
              <a:solidFill>
                <a:srgbClr val="111111"/>
              </a:solidFill>
              <a:highlight>
                <a:srgbClr val="FDFDFD"/>
              </a:highlight>
            </a:endParaRPr>
          </a:p>
          <a:p>
            <a:pPr indent="0" lvl="0" marL="0" rtl="0" algn="l">
              <a:lnSpc>
                <a:spcPct val="115000"/>
              </a:lnSpc>
              <a:spcBef>
                <a:spcPts val="1600"/>
              </a:spcBef>
              <a:spcAft>
                <a:spcPts val="1600"/>
              </a:spcAft>
              <a:buNone/>
            </a:pPr>
            <a:r>
              <a:t/>
            </a:r>
            <a:endParaRPr sz="1200">
              <a:solidFill>
                <a:srgbClr val="111111"/>
              </a:solidFill>
              <a:highlight>
                <a:srgbClr val="FDFDFD"/>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nvSpPr>
        <p:spPr>
          <a:xfrm>
            <a:off x="124600" y="1071750"/>
            <a:ext cx="8028000" cy="3000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We are going to create many option tools where the users can choose specific information they are interested in to show in the visualization and hide the unrelated data.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We believe such interactive freedom can improve the versatility of the data which makes it useful to different people from different fields.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For example, users can choose to show only fire alarm 911 calls which might be more interesting to people in the firefighting department.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Officials from hospitals might be more curious on the 911 medic response data for medic response to try to redistribute their forces according to the geographical patterns in seattle.    </a:t>
            </a:r>
            <a:endParaRPr sz="1100">
              <a:solidFill>
                <a:schemeClr val="dk1"/>
              </a:solidFill>
            </a:endParaRPr>
          </a:p>
        </p:txBody>
      </p:sp>
      <p:sp>
        <p:nvSpPr>
          <p:cNvPr id="82" name="Google Shape;82;p17"/>
          <p:cNvSpPr txBox="1"/>
          <p:nvPr/>
        </p:nvSpPr>
        <p:spPr>
          <a:xfrm>
            <a:off x="259500" y="250225"/>
            <a:ext cx="7182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Use case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a:t>
            </a:r>
            <a:r>
              <a:rPr lang="en" sz="2800">
                <a:solidFill>
                  <a:srgbClr val="000000"/>
                </a:solidFill>
              </a:rPr>
              <a:t>ython libraries</a:t>
            </a:r>
            <a:endParaRPr sz="2800">
              <a:solidFill>
                <a:srgbClr val="000000"/>
              </a:solidFill>
            </a:endParaRPr>
          </a:p>
        </p:txBody>
      </p:sp>
      <p:sp>
        <p:nvSpPr>
          <p:cNvPr id="88" name="Google Shape;88;p18"/>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11111"/>
              </a:buClr>
              <a:buSzPts val="1200"/>
              <a:buChar char="●"/>
            </a:pPr>
            <a:r>
              <a:rPr lang="en" sz="1200">
                <a:solidFill>
                  <a:srgbClr val="111111"/>
                </a:solidFill>
              </a:rPr>
              <a:t>The python libraries we will be using to address our technology requirements are:</a:t>
            </a:r>
            <a:endParaRPr sz="1200">
              <a:solidFill>
                <a:srgbClr val="111111"/>
              </a:solidFill>
            </a:endParaRPr>
          </a:p>
          <a:p>
            <a:pPr indent="-304800" lvl="0" marL="1371600" rtl="0" algn="l">
              <a:lnSpc>
                <a:spcPct val="150000"/>
              </a:lnSpc>
              <a:spcBef>
                <a:spcPts val="0"/>
              </a:spcBef>
              <a:spcAft>
                <a:spcPts val="0"/>
              </a:spcAft>
              <a:buClr>
                <a:srgbClr val="111111"/>
              </a:buClr>
              <a:buSzPts val="1200"/>
              <a:buAutoNum type="arabicPeriod"/>
            </a:pPr>
            <a:r>
              <a:rPr lang="en" sz="1200">
                <a:solidFill>
                  <a:srgbClr val="111111"/>
                </a:solidFill>
              </a:rPr>
              <a:t>Plotly </a:t>
            </a:r>
            <a:endParaRPr sz="1200">
              <a:solidFill>
                <a:srgbClr val="111111"/>
              </a:solidFill>
            </a:endParaRPr>
          </a:p>
          <a:p>
            <a:pPr indent="-304800" lvl="0" marL="1371600" rtl="0" algn="l">
              <a:lnSpc>
                <a:spcPct val="150000"/>
              </a:lnSpc>
              <a:spcBef>
                <a:spcPts val="0"/>
              </a:spcBef>
              <a:spcAft>
                <a:spcPts val="0"/>
              </a:spcAft>
              <a:buClr>
                <a:srgbClr val="111111"/>
              </a:buClr>
              <a:buSzPts val="1200"/>
              <a:buAutoNum type="arabicPeriod"/>
            </a:pPr>
            <a:r>
              <a:rPr lang="en" sz="1200">
                <a:solidFill>
                  <a:srgbClr val="111111"/>
                </a:solidFill>
              </a:rPr>
              <a:t>Altair-viz</a:t>
            </a:r>
            <a:endParaRPr sz="1200">
              <a:solidFill>
                <a:srgbClr val="111111"/>
              </a:solidFill>
            </a:endParaRPr>
          </a:p>
          <a:p>
            <a:pPr indent="-304800" lvl="0" marL="457200" rtl="0" algn="l">
              <a:lnSpc>
                <a:spcPct val="115000"/>
              </a:lnSpc>
              <a:spcBef>
                <a:spcPts val="0"/>
              </a:spcBef>
              <a:spcAft>
                <a:spcPts val="0"/>
              </a:spcAft>
              <a:buClr>
                <a:srgbClr val="111111"/>
              </a:buClr>
              <a:buSzPts val="1200"/>
              <a:buChar char="●"/>
            </a:pPr>
            <a:r>
              <a:rPr lang="en" sz="1200">
                <a:solidFill>
                  <a:srgbClr val="111111"/>
                </a:solidFill>
              </a:rPr>
              <a:t>These two libraries have been chosen because they provide:</a:t>
            </a:r>
            <a:endParaRPr sz="1200">
              <a:solidFill>
                <a:srgbClr val="111111"/>
              </a:solidFill>
            </a:endParaRPr>
          </a:p>
          <a:p>
            <a:pPr indent="-304800" lvl="1" marL="1371600" rtl="0" algn="l">
              <a:lnSpc>
                <a:spcPct val="115000"/>
              </a:lnSpc>
              <a:spcBef>
                <a:spcPts val="0"/>
              </a:spcBef>
              <a:spcAft>
                <a:spcPts val="0"/>
              </a:spcAft>
              <a:buClr>
                <a:srgbClr val="111111"/>
              </a:buClr>
              <a:buSzPts val="1200"/>
              <a:buChar char="○"/>
            </a:pPr>
            <a:r>
              <a:rPr lang="en" sz="1200">
                <a:solidFill>
                  <a:srgbClr val="111111"/>
                </a:solidFill>
              </a:rPr>
              <a:t>Interactive user experience </a:t>
            </a:r>
            <a:endParaRPr sz="1200">
              <a:solidFill>
                <a:srgbClr val="111111"/>
              </a:solidFill>
            </a:endParaRPr>
          </a:p>
          <a:p>
            <a:pPr indent="-304800" lvl="1" marL="1371600" rtl="0" algn="l">
              <a:lnSpc>
                <a:spcPct val="115000"/>
              </a:lnSpc>
              <a:spcBef>
                <a:spcPts val="0"/>
              </a:spcBef>
              <a:spcAft>
                <a:spcPts val="0"/>
              </a:spcAft>
              <a:buClr>
                <a:srgbClr val="111111"/>
              </a:buClr>
              <a:buSzPts val="1200"/>
              <a:buChar char="○"/>
            </a:pPr>
            <a:r>
              <a:rPr lang="en" sz="1200">
                <a:solidFill>
                  <a:srgbClr val="111111"/>
                </a:solidFill>
              </a:rPr>
              <a:t>Simple to use and implement in Python</a:t>
            </a:r>
            <a:endParaRPr sz="1200">
              <a:solidFill>
                <a:srgbClr val="111111"/>
              </a:solidFill>
            </a:endParaRPr>
          </a:p>
        </p:txBody>
      </p:sp>
      <p:pic>
        <p:nvPicPr>
          <p:cNvPr id="89" name="Google Shape;89;p18"/>
          <p:cNvPicPr preferRelativeResize="0"/>
          <p:nvPr/>
        </p:nvPicPr>
        <p:blipFill>
          <a:blip r:embed="rId3">
            <a:alphaModFix/>
          </a:blip>
          <a:stretch>
            <a:fillRect/>
          </a:stretch>
        </p:blipFill>
        <p:spPr>
          <a:xfrm>
            <a:off x="1110538" y="3293500"/>
            <a:ext cx="1438275" cy="1390650"/>
          </a:xfrm>
          <a:prstGeom prst="rect">
            <a:avLst/>
          </a:prstGeom>
          <a:noFill/>
          <a:ln>
            <a:noFill/>
          </a:ln>
        </p:spPr>
      </p:pic>
      <p:pic>
        <p:nvPicPr>
          <p:cNvPr id="90" name="Google Shape;90;p18"/>
          <p:cNvPicPr preferRelativeResize="0"/>
          <p:nvPr/>
        </p:nvPicPr>
        <p:blipFill>
          <a:blip r:embed="rId4">
            <a:alphaModFix/>
          </a:blip>
          <a:stretch>
            <a:fillRect/>
          </a:stretch>
        </p:blipFill>
        <p:spPr>
          <a:xfrm>
            <a:off x="4894200" y="2960025"/>
            <a:ext cx="1438275" cy="1438275"/>
          </a:xfrm>
          <a:prstGeom prst="rect">
            <a:avLst/>
          </a:prstGeom>
          <a:noFill/>
          <a:ln>
            <a:noFill/>
          </a:ln>
        </p:spPr>
      </p:pic>
      <p:sp>
        <p:nvSpPr>
          <p:cNvPr id="91" name="Google Shape;91;p18"/>
          <p:cNvSpPr txBox="1"/>
          <p:nvPr/>
        </p:nvSpPr>
        <p:spPr>
          <a:xfrm>
            <a:off x="5256550" y="4245900"/>
            <a:ext cx="18501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Altair</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Data cleaning</a:t>
            </a:r>
            <a:endParaRPr/>
          </a:p>
          <a:p>
            <a:pPr indent="-342900" lvl="0" marL="457200" rtl="0" algn="l">
              <a:spcBef>
                <a:spcPts val="0"/>
              </a:spcBef>
              <a:spcAft>
                <a:spcPts val="0"/>
              </a:spcAft>
              <a:buSzPts val="1800"/>
              <a:buAutoNum type="arabicParenR"/>
            </a:pPr>
            <a:r>
              <a:rPr lang="en"/>
              <a:t>Data integration</a:t>
            </a:r>
            <a:endParaRPr/>
          </a:p>
          <a:p>
            <a:pPr indent="-342900" lvl="0" marL="457200" rtl="0" algn="l">
              <a:spcBef>
                <a:spcPts val="0"/>
              </a:spcBef>
              <a:spcAft>
                <a:spcPts val="0"/>
              </a:spcAft>
              <a:buSzPts val="1800"/>
              <a:buAutoNum type="arabicParenR"/>
            </a:pPr>
            <a:r>
              <a:rPr lang="en"/>
              <a:t>Dataframe creation</a:t>
            </a:r>
            <a:endParaRPr/>
          </a:p>
          <a:p>
            <a:pPr indent="-342900" lvl="0" marL="457200" rtl="0" algn="l">
              <a:spcBef>
                <a:spcPts val="0"/>
              </a:spcBef>
              <a:spcAft>
                <a:spcPts val="0"/>
              </a:spcAft>
              <a:buSzPts val="1800"/>
              <a:buAutoNum type="arabicParenR"/>
            </a:pPr>
            <a:r>
              <a:rPr lang="en"/>
              <a:t>Visualization</a:t>
            </a:r>
            <a:r>
              <a:rPr lang="en"/>
              <a:t> Manager </a:t>
            </a:r>
            <a:endParaRPr/>
          </a:p>
          <a:p>
            <a:pPr indent="-342900" lvl="0" marL="457200" rtl="0" algn="l">
              <a:spcBef>
                <a:spcPts val="0"/>
              </a:spcBef>
              <a:spcAft>
                <a:spcPts val="0"/>
              </a:spcAft>
              <a:buSzPts val="1800"/>
              <a:buAutoNum type="arabicParenR"/>
            </a:pPr>
            <a:r>
              <a:rPr lang="en"/>
              <a:t>User Interface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There were 2 limitations with our data sets:</a:t>
            </a:r>
            <a:endParaRPr>
              <a:solidFill>
                <a:srgbClr val="000000"/>
              </a:solidFill>
            </a:endParaRPr>
          </a:p>
          <a:p>
            <a:pPr indent="0" lvl="0" marL="0" rtl="0" algn="l">
              <a:spcBef>
                <a:spcPts val="1600"/>
              </a:spcBef>
              <a:spcAft>
                <a:spcPts val="0"/>
              </a:spcAft>
              <a:buNone/>
            </a:pPr>
            <a:r>
              <a:rPr lang="en">
                <a:solidFill>
                  <a:srgbClr val="000000"/>
                </a:solidFill>
              </a:rPr>
              <a:t>	1) A diverse type of 911 calls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457200" lvl="0" marL="0" rtl="0" algn="l">
              <a:spcBef>
                <a:spcPts val="1600"/>
              </a:spcBef>
              <a:spcAft>
                <a:spcPts val="1600"/>
              </a:spcAft>
              <a:buNone/>
            </a:pPr>
            <a:r>
              <a:rPr lang="en">
                <a:solidFill>
                  <a:srgbClr val="000000"/>
                </a:solidFill>
              </a:rPr>
              <a:t>2) Date when calls occured </a:t>
            </a:r>
            <a:endParaRPr>
              <a:solidFill>
                <a:srgbClr val="000000"/>
              </a:solidFill>
            </a:endParaRPr>
          </a:p>
        </p:txBody>
      </p:sp>
      <p:sp>
        <p:nvSpPr>
          <p:cNvPr id="103" name="Google Shape;103;p20"/>
          <p:cNvSpPr txBox="1"/>
          <p:nvPr/>
        </p:nvSpPr>
        <p:spPr>
          <a:xfrm>
            <a:off x="387900" y="3595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Data Sets Limitations - data cleaning  </a:t>
            </a:r>
            <a:endParaRPr sz="2800">
              <a:solidFill>
                <a:srgbClr val="000000"/>
              </a:solidFill>
            </a:endParaRPr>
          </a:p>
        </p:txBody>
      </p:sp>
      <p:pic>
        <p:nvPicPr>
          <p:cNvPr id="104" name="Google Shape;104;p20"/>
          <p:cNvPicPr preferRelativeResize="0"/>
          <p:nvPr/>
        </p:nvPicPr>
        <p:blipFill>
          <a:blip r:embed="rId3">
            <a:alphaModFix/>
          </a:blip>
          <a:stretch>
            <a:fillRect/>
          </a:stretch>
        </p:blipFill>
        <p:spPr>
          <a:xfrm>
            <a:off x="4972225" y="1564849"/>
            <a:ext cx="3778600" cy="2219200"/>
          </a:xfrm>
          <a:prstGeom prst="rect">
            <a:avLst/>
          </a:prstGeom>
          <a:noFill/>
          <a:ln>
            <a:noFill/>
          </a:ln>
        </p:spPr>
      </p:pic>
      <p:sp>
        <p:nvSpPr>
          <p:cNvPr id="105" name="Google Shape;105;p20"/>
          <p:cNvSpPr txBox="1"/>
          <p:nvPr/>
        </p:nvSpPr>
        <p:spPr>
          <a:xfrm>
            <a:off x="672075" y="2235700"/>
            <a:ext cx="4210800" cy="12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are 77 call types for about 8000 calls in May, 2019. </a:t>
            </a:r>
            <a:endParaRPr/>
          </a:p>
          <a:p>
            <a:pPr indent="0" lvl="0" marL="0" rtl="0" algn="l">
              <a:spcBef>
                <a:spcPts val="0"/>
              </a:spcBef>
              <a:spcAft>
                <a:spcPts val="0"/>
              </a:spcAft>
              <a:buNone/>
            </a:pPr>
            <a:r>
              <a:rPr lang="en"/>
              <a:t>Similar types need to be merged, e.g.“Aid Response” and “Aid Response Yellow”</a:t>
            </a:r>
            <a:endParaRPr/>
          </a:p>
        </p:txBody>
      </p:sp>
      <p:cxnSp>
        <p:nvCxnSpPr>
          <p:cNvPr id="106" name="Google Shape;106;p20"/>
          <p:cNvCxnSpPr/>
          <p:nvPr/>
        </p:nvCxnSpPr>
        <p:spPr>
          <a:xfrm>
            <a:off x="4972225" y="1783100"/>
            <a:ext cx="1412700" cy="0"/>
          </a:xfrm>
          <a:prstGeom prst="straightConnector1">
            <a:avLst/>
          </a:prstGeom>
          <a:noFill/>
          <a:ln cap="flat" cmpd="sng" w="28575">
            <a:solidFill>
              <a:srgbClr val="FF9900"/>
            </a:solidFill>
            <a:prstDash val="solid"/>
            <a:round/>
            <a:headEnd len="med" w="med" type="none"/>
            <a:tailEnd len="med" w="med" type="none"/>
          </a:ln>
        </p:spPr>
      </p:cxnSp>
      <p:cxnSp>
        <p:nvCxnSpPr>
          <p:cNvPr id="107" name="Google Shape;107;p20"/>
          <p:cNvCxnSpPr/>
          <p:nvPr/>
        </p:nvCxnSpPr>
        <p:spPr>
          <a:xfrm>
            <a:off x="4972225" y="2497850"/>
            <a:ext cx="2077800" cy="0"/>
          </a:xfrm>
          <a:prstGeom prst="straightConnector1">
            <a:avLst/>
          </a:prstGeom>
          <a:noFill/>
          <a:ln cap="flat" cmpd="sng" w="28575">
            <a:solidFill>
              <a:srgbClr val="FF9900"/>
            </a:solidFill>
            <a:prstDash val="solid"/>
            <a:round/>
            <a:headEnd len="med" w="med" type="none"/>
            <a:tailEnd len="med" w="med" type="none"/>
          </a:ln>
        </p:spPr>
      </p:cxnSp>
      <p:cxnSp>
        <p:nvCxnSpPr>
          <p:cNvPr id="108" name="Google Shape;108;p20"/>
          <p:cNvCxnSpPr/>
          <p:nvPr/>
        </p:nvCxnSpPr>
        <p:spPr>
          <a:xfrm>
            <a:off x="4972225" y="1962925"/>
            <a:ext cx="1570200" cy="0"/>
          </a:xfrm>
          <a:prstGeom prst="straightConnector1">
            <a:avLst/>
          </a:prstGeom>
          <a:noFill/>
          <a:ln cap="flat" cmpd="sng" w="28575">
            <a:solidFill>
              <a:srgbClr val="6AA84F"/>
            </a:solidFill>
            <a:prstDash val="solid"/>
            <a:round/>
            <a:headEnd len="med" w="med" type="none"/>
            <a:tailEnd len="med" w="med" type="none"/>
          </a:ln>
        </p:spPr>
      </p:cxnSp>
      <p:cxnSp>
        <p:nvCxnSpPr>
          <p:cNvPr id="109" name="Google Shape;109;p20"/>
          <p:cNvCxnSpPr/>
          <p:nvPr/>
        </p:nvCxnSpPr>
        <p:spPr>
          <a:xfrm>
            <a:off x="4972225" y="2142750"/>
            <a:ext cx="1412700" cy="0"/>
          </a:xfrm>
          <a:prstGeom prst="straightConnector1">
            <a:avLst/>
          </a:prstGeom>
          <a:noFill/>
          <a:ln cap="flat" cmpd="sng" w="28575">
            <a:solidFill>
              <a:srgbClr val="6AA84F"/>
            </a:solidFill>
            <a:prstDash val="solid"/>
            <a:round/>
            <a:headEnd len="med" w="med" type="none"/>
            <a:tailEnd len="med" w="med" type="none"/>
          </a:ln>
        </p:spPr>
      </p:cxnSp>
      <p:sp>
        <p:nvSpPr>
          <p:cNvPr id="110" name="Google Shape;110;p20"/>
          <p:cNvSpPr txBox="1"/>
          <p:nvPr/>
        </p:nvSpPr>
        <p:spPr>
          <a:xfrm>
            <a:off x="768100" y="4238250"/>
            <a:ext cx="32919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with unexpected dates (days in 2020) are dropped.</a:t>
            </a:r>
            <a:endParaRPr/>
          </a:p>
        </p:txBody>
      </p:sp>
      <p:sp>
        <p:nvSpPr>
          <p:cNvPr id="111" name="Google Shape;111;p20"/>
          <p:cNvSpPr/>
          <p:nvPr/>
        </p:nvSpPr>
        <p:spPr>
          <a:xfrm>
            <a:off x="4828025" y="1481325"/>
            <a:ext cx="3922800" cy="2386500"/>
          </a:xfrm>
          <a:prstGeom prst="rect">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4972225" y="3944575"/>
            <a:ext cx="4142400" cy="30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888888"/>
                </a:solidFill>
                <a:highlight>
                  <a:srgbClr val="FFFFFF"/>
                </a:highlight>
              </a:rPr>
              <a:t>List of 911 Calls in May, 2019 in Seattle by frequency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184650" y="13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Use Case 1</a:t>
            </a:r>
            <a:endParaRPr/>
          </a:p>
          <a:p>
            <a:pPr indent="0" lvl="0" marL="0" rtl="0" algn="l">
              <a:spcBef>
                <a:spcPts val="0"/>
              </a:spcBef>
              <a:spcAft>
                <a:spcPts val="0"/>
              </a:spcAft>
              <a:buNone/>
            </a:pPr>
            <a:r>
              <a:rPr lang="en" sz="2000"/>
              <a:t>Seattle 911 calls visualization - Plotly Express</a:t>
            </a:r>
            <a:endParaRPr sz="2000"/>
          </a:p>
        </p:txBody>
      </p:sp>
      <p:pic>
        <p:nvPicPr>
          <p:cNvPr id="118" name="Google Shape;118;p21"/>
          <p:cNvPicPr preferRelativeResize="0"/>
          <p:nvPr/>
        </p:nvPicPr>
        <p:blipFill>
          <a:blip r:embed="rId3">
            <a:alphaModFix/>
          </a:blip>
          <a:stretch>
            <a:fillRect/>
          </a:stretch>
        </p:blipFill>
        <p:spPr>
          <a:xfrm>
            <a:off x="184650" y="1202375"/>
            <a:ext cx="6309464" cy="3820976"/>
          </a:xfrm>
          <a:prstGeom prst="rect">
            <a:avLst/>
          </a:prstGeom>
          <a:noFill/>
          <a:ln>
            <a:noFill/>
          </a:ln>
        </p:spPr>
      </p:pic>
      <p:sp>
        <p:nvSpPr>
          <p:cNvPr id="119" name="Google Shape;119;p21"/>
          <p:cNvSpPr txBox="1"/>
          <p:nvPr/>
        </p:nvSpPr>
        <p:spPr>
          <a:xfrm>
            <a:off x="5210925" y="2685425"/>
            <a:ext cx="3708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Plotly Express can generate interactive map graphs easily</a:t>
            </a:r>
            <a:endParaRPr/>
          </a:p>
          <a:p>
            <a:pPr indent="-317500" lvl="0" marL="457200" rtl="0" algn="l">
              <a:spcBef>
                <a:spcPts val="0"/>
              </a:spcBef>
              <a:spcAft>
                <a:spcPts val="0"/>
              </a:spcAft>
              <a:buSzPts val="1400"/>
              <a:buChar char="●"/>
            </a:pPr>
            <a:r>
              <a:rPr lang="en"/>
              <a:t>Zoom in and out </a:t>
            </a:r>
            <a:endParaRPr/>
          </a:p>
          <a:p>
            <a:pPr indent="-317500" lvl="0" marL="457200" rtl="0" algn="l">
              <a:spcBef>
                <a:spcPts val="0"/>
              </a:spcBef>
              <a:spcAft>
                <a:spcPts val="0"/>
              </a:spcAft>
              <a:buSzPts val="1400"/>
              <a:buChar char="●"/>
            </a:pPr>
            <a:r>
              <a:rPr lang="en"/>
              <a:t>Toggle show closest data on hover</a:t>
            </a:r>
            <a:endParaRPr/>
          </a:p>
          <a:p>
            <a:pPr indent="-317500" lvl="0" marL="457200" rtl="0" algn="l">
              <a:spcBef>
                <a:spcPts val="0"/>
              </a:spcBef>
              <a:spcAft>
                <a:spcPts val="0"/>
              </a:spcAft>
              <a:buSzPts val="1400"/>
              <a:buChar char="●"/>
            </a:pPr>
            <a:r>
              <a:rPr lang="en"/>
              <a:t>Show by frame of time/type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high-level wrapper of Plotly, Plotly Express is easy to use, but it has very limited features.</a:t>
            </a:r>
            <a:endParaRPr/>
          </a:p>
        </p:txBody>
      </p:sp>
      <p:pic>
        <p:nvPicPr>
          <p:cNvPr id="120" name="Google Shape;120;p21"/>
          <p:cNvPicPr preferRelativeResize="0"/>
          <p:nvPr/>
        </p:nvPicPr>
        <p:blipFill>
          <a:blip r:embed="rId4">
            <a:alphaModFix/>
          </a:blip>
          <a:stretch>
            <a:fillRect/>
          </a:stretch>
        </p:blipFill>
        <p:spPr>
          <a:xfrm>
            <a:off x="4969075" y="2225075"/>
            <a:ext cx="3766497" cy="46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